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4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92" d="100"/>
          <a:sy n="92" d="100"/>
        </p:scale>
        <p:origin x="31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764775" y="1758122"/>
            <a:ext cx="7938900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«Применение приёма «Дерево ожиданий и опасений» для выявления и визуализации образовательных ожиданий и психологических опасений учащихся»</a:t>
            </a:r>
            <a:endParaRPr sz="32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567969" y="5087512"/>
            <a:ext cx="6394046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Лабутина Анастасия Михайловна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классов, МОУ Дмитровская СОШ №8, Дмитровский городской округ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841496" y="283794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Краткое описание опыта</a:t>
            </a:r>
            <a:endParaRPr sz="37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57940" y="1905577"/>
            <a:ext cx="1191213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2286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условия для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и учёта образовательных потребностей учащихся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визуализацию их ожиданий и опасений в начале урока и оценку их реализации в конце занятия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286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0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Выявить изначальный уровень знаний и представлений о теме урока: опасения часто связаны с пробелами в понимании, ожидания — с интересом к новым аспектам.</a:t>
            </a:r>
          </a:p>
          <a:p>
            <a:pPr marL="2286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рефлексию : в конце занятия дети сравнивают ожидания с результатами («Что сбылось?», «Что не сбылось?», «Почему?»).</a:t>
            </a:r>
          </a:p>
          <a:p>
            <a:pPr marL="2286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Сформулировать личные образовательные цели каждого ученика на занятие («Что я хочу узнать?», «Чему научиться?»).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226071" y="-37227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487669" y="3428999"/>
            <a:ext cx="10515600" cy="2747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основан на: 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личностно-ориентированном обучении (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учёт индивидуальных потребностей каждого ученика);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рефлексивного подхода (осознание и анализ собственного обучения);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визуализации данных (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наглядное представление информации через образ дерева);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безопасности (создание среды, где можно открыто говорить о страхах и сомнениях).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23BC1C-529B-4763-B786-93E5D8351A8E}"/>
              </a:ext>
            </a:extLst>
          </p:cNvPr>
          <p:cNvSpPr/>
          <p:nvPr/>
        </p:nvSpPr>
        <p:spPr>
          <a:xfrm>
            <a:off x="1343854" y="1230284"/>
            <a:ext cx="9504291" cy="21405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«Дерево ожиданий и опасений» 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интерактивный педагогический приём рефлексии, направленный на </a:t>
            </a:r>
          </a:p>
          <a:p>
            <a:pPr marL="22860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 и визуализацию образовательных ожиданий и </a:t>
            </a:r>
          </a:p>
          <a:p>
            <a:pPr marL="22860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психологических опасений учащихся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 начале учебного занятия с </a:t>
            </a:r>
          </a:p>
          <a:p>
            <a:pPr marL="22860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последующей оценкой их реализации в конце урока.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200509" y="-68264"/>
            <a:ext cx="9704100" cy="1644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(тема урока, класс, предмет, этап урока, на котором проведена апробация, возможные варианты применения)</a:t>
            </a:r>
            <a:endParaRPr sz="2177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9B0B3-93AE-487E-95D6-DAE285CA64F3}"/>
              </a:ext>
            </a:extLst>
          </p:cNvPr>
          <p:cNvSpPr txBox="1"/>
          <p:nvPr/>
        </p:nvSpPr>
        <p:spPr>
          <a:xfrm>
            <a:off x="291729" y="1762299"/>
            <a:ext cx="1177913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Bahnschrift SemiLight" panose="020B0502040204020203" pitchFamily="34" charset="0"/>
              </a:rPr>
              <a:t>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«Правописание безударных гласных корне слова».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Русский язык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приёма была использована на этапе постановки цели и задач урока. Это позволило: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настроить детей на работу;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их предварительные знания и страхи;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скорректировать план урока с учётом ожиданий и опасений. </a:t>
            </a:r>
          </a:p>
          <a:p>
            <a:pPr algn="just"/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данный приём был использован в конце урока в качестве рефлексии: ученики анализировали какие ожидания сбылись, а опасения развеялись.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27D78-D1D0-4141-BEB4-D2F724E3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726" y="1421477"/>
            <a:ext cx="10682547" cy="4547061"/>
          </a:xfrm>
        </p:spPr>
        <p:txBody>
          <a:bodyPr anchor="t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С использованием реальных деревьев или веток.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Если урок проходит на природе или в классе с живыми растениями, дети могут прикреплять стикеры с ожиданиями и опасениями на ветки. Это создаст атмосферу близости к природе и повысит эмоциональную вовлечённость.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цифровом формате.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Для онлайн-уроков или интерактивных досок можно использовать электронные версии «дерева» с возможностью перемещать элементы. Это удобно для динамичного обновления данных в течение урока.</a:t>
            </a:r>
            <a:b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элементами игры.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Например, можно представить, что дерево — это «волшебное», и его плоды (стикеры) обладают особыми свойствами. Ученики могут «собирать» плоды с реализованными ожиданиями и «сжигать» (удалять) стикеры с развеянными опасениями.</a:t>
            </a:r>
            <a:b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тематической адаптацией.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Дерево можно оформить в соответствии с темой урока. Например, на уроке по теме «Осень» дерево может быть украшено осенними листьями, а на уроке о сказках — иметь сказочный дизайн.</a:t>
            </a:r>
            <a:b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участием учителя.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Учитель может также прикрепить свои стикеры с ожиданиями и опасениями, что создаст атмосферу открытости и сотрудничества.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399473-779F-4CF6-ACE7-33F2687A5973}"/>
              </a:ext>
            </a:extLst>
          </p:cNvPr>
          <p:cNvSpPr txBox="1"/>
          <p:nvPr/>
        </p:nvSpPr>
        <p:spPr>
          <a:xfrm>
            <a:off x="2506980" y="407324"/>
            <a:ext cx="62380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Варианты применения: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79480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438083" y="377824"/>
            <a:ext cx="5774892" cy="61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DFB83F-2966-4EDA-A8C2-081184582107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l="16555" t="3277" r="28224"/>
          <a:stretch/>
        </p:blipFill>
        <p:spPr>
          <a:xfrm>
            <a:off x="8619437" y="1416223"/>
            <a:ext cx="3353977" cy="440603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29AAE9-8ADF-4638-9EA8-3743033ACC8A}"/>
              </a:ext>
            </a:extLst>
          </p:cNvPr>
          <p:cNvSpPr txBox="1"/>
          <p:nvPr/>
        </p:nvSpPr>
        <p:spPr>
          <a:xfrm>
            <a:off x="218586" y="1416223"/>
            <a:ext cx="82512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Объяснение сути приёма, подача опорных слов для ожиданий: «Хочу научиться…», «Интересно узнать…»;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для опасений: «Боюсь, что…», «Мне сложно будет…».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выписывают свои мысли на стикеры и приклеивают на дерево. (Ожидания: «хочу узнать как проверять безударные гласные в корне слова», «интересно узнать как правильно подбирать проверочное слово»; опасения: « будет сложно найти слова с проверяемой безударной гласной в корне слова», «боюсь путать А и О»)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Обсуждение написанного и мотивация.(«Мы со всем разберёмся и достигнем результата! Всё получится!»)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Рефлексия. Выявление сбывшихся ожиданий и развеянных опасений. («Находить слова с проверяемой безударной гласной в корне слова не сложно», «Я узнала как правильно подбирать проверочное слово».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-91440" y="1528485"/>
            <a:ext cx="12097789" cy="4232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indent="0" algn="just"/>
            <a:r>
              <a:rPr lang="ru-RU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 позволил быстро выявить основные ожидания учеников («Научиться проверять гласные», «понять, почему пишут не то, что слышат») и их типичные опасения («боюсь путать буквы А и О», «сложно подбирать проверочные слова»). На основе полученных данных урок был скорректирован: увеличено время на отработку алгоритма проверки безударных гласных. Ученики стали активнее участвовать в работе – они видели, что их вопросы и страхи учтены. </a:t>
            </a:r>
          </a:p>
          <a:p>
            <a:pPr indent="0" algn="just"/>
            <a:r>
              <a:rPr lang="ru-RU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 урока визуальная рефлексия (перемещение стикеров) наглядно показал прогресс: многие ожидания сбылись, а опасения развеялись. Дети закрепили алгоритм проверки («услышать безударный звук – найти корень – подобрать проверочное слово») и отработали навык на примерах. </a:t>
            </a:r>
          </a:p>
          <a:p>
            <a:pPr indent="0" algn="just"/>
            <a:r>
              <a:rPr lang="ru-RU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 способствовал развитию целеполагания и рефлексии у второклассников, сделал изучение сложной орфографической темы более осознанным и мотивированным.</a:t>
            </a:r>
          </a:p>
          <a:p>
            <a:pPr algn="just"/>
            <a:endParaRPr lang="ru-RU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69A76A-0EB6-4400-A768-0251F31BFF04}"/>
              </a:ext>
            </a:extLst>
          </p:cNvPr>
          <p:cNvSpPr txBox="1"/>
          <p:nvPr/>
        </p:nvSpPr>
        <p:spPr>
          <a:xfrm>
            <a:off x="4646816" y="459649"/>
            <a:ext cx="2036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C74B0-D960-410D-91B7-99F4C607C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7540" y="2418369"/>
            <a:ext cx="5836920" cy="13255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46532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833</Words>
  <Application>Microsoft Office PowerPoint</Application>
  <PresentationFormat>Широкоэкранный</PresentationFormat>
  <Paragraphs>53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Bahnschrift SemiLight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</vt:lpstr>
      <vt:lpstr>1. С использованием реальных деревьев или веток. Если урок проходит на природе или в классе с живыми растениями, дети могут прикреплять стикеры с ожиданиями и опасениями на ветки. Это создаст атмосферу близости к природе и повысит эмоциональную вовлечённость. 2. В цифровом формате. Для онлайн-уроков или интерактивных досок можно использовать электронные версии «дерева» с возможностью перемещать элементы. Это удобно для динамичного обновления данных в течение урока. 3. С элементами игры. Например, можно представить, что дерево — это «волшебное», и его плоды (стикеры) обладают особыми свойствами. Ученики могут «собирать» плоды с реализованными ожиданиями и «сжигать» (удалять) стикеры с развеянными опасениями. 4. С тематической адаптацией. Дерево можно оформить в соответствии с темой урока. Например, на уроке по теме «Осень» дерево может быть украшено осенними листьями, а на уроке о сказках — иметь сказочный дизайн. 5. С участием учителя. Учитель может также прикрепить свои стикеры с ожиданиями и опасениями, что создаст атмосферу открытости и сотрудничества.</vt:lpstr>
      <vt:lpstr>Применение приема на уроке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25</cp:revision>
  <dcterms:created xsi:type="dcterms:W3CDTF">2024-01-14T08:39:34Z</dcterms:created>
  <dcterms:modified xsi:type="dcterms:W3CDTF">2026-03-30T11:56:16Z</dcterms:modified>
</cp:coreProperties>
</file>